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71" r:id="rId12"/>
    <p:sldId id="274" r:id="rId13"/>
    <p:sldId id="275" r:id="rId14"/>
    <p:sldId id="279" r:id="rId15"/>
    <p:sldId id="280" r:id="rId16"/>
    <p:sldId id="281" r:id="rId17"/>
    <p:sldId id="276" r:id="rId18"/>
    <p:sldId id="278" r:id="rId19"/>
    <p:sldId id="282" r:id="rId20"/>
    <p:sldId id="273" r:id="rId21"/>
    <p:sldId id="266" r:id="rId22"/>
    <p:sldId id="283" r:id="rId23"/>
    <p:sldId id="277" r:id="rId24"/>
  </p:sldIdLst>
  <p:sldSz cx="9144000" cy="6858000" type="screen4x3"/>
  <p:notesSz cx="6858000" cy="9144000"/>
  <p:embeddedFontLst>
    <p:embeddedFont>
      <p:font typeface="Archivo Narrow" panose="020B0604020202020204" charset="0"/>
      <p:regular r:id="rId26"/>
      <p:bold r:id="rId27"/>
      <p:italic r:id="rId28"/>
      <p:boldItalic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9CD505E-B6FA-C5D7-0ACA-F9A7660F8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BB0E2E41-B67B-53A4-6370-EBC69160D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66048B7E-8798-4680-F0E1-4BB2AC37E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643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179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D999A48-E73E-52DD-FB16-C89DC1BE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6C16C36D-AFB5-A814-CC49-5DAF091F5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064105C0-0673-43F6-5540-9057A2F88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79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48566831-7AB6-AF88-B74C-8A86D36AB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3D556CB9-5830-6475-3994-09486C241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499A74EA-2556-BB11-2F8E-82092E91A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1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9497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79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83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4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17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656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1B6C5771-33D3-5510-3A32-BD9A79BB4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FE6512F3-6864-9FC5-68B7-7A28FF216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07814F62-65BB-A455-11CD-9AF2032A2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16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0" y="66675"/>
            <a:ext cx="9144000" cy="1420813"/>
          </a:xfrm>
          <a:prstGeom prst="flowChartDocumen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0" y="0"/>
            <a:ext cx="9144000" cy="1420813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1238" y="342900"/>
            <a:ext cx="2463800" cy="77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11113" y="5919788"/>
            <a:ext cx="9155113" cy="938212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0" y="5919788"/>
            <a:ext cx="3571875" cy="9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sz="14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sz="11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3708400" y="5919788"/>
            <a:ext cx="2032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sz="14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1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067425" y="5919788"/>
            <a:ext cx="2984500" cy="93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  VALUES</a:t>
            </a:r>
            <a:endParaRPr sz="14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 Moral Uprightness</a:t>
            </a:r>
            <a:b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Love of Fellow Beings   </a:t>
            </a:r>
            <a:b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sz="11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11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23;p3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" name="Google Shape;42;p5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50;p6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59;p7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" name="Google Shape;68;p8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9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-11113" y="6348413"/>
            <a:ext cx="9155113" cy="509587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3343275" y="6430963"/>
            <a:ext cx="24574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10"/>
          <p:cNvSpPr/>
          <p:nvPr/>
        </p:nvSpPr>
        <p:spPr>
          <a:xfrm rot="10800000">
            <a:off x="6945313" y="0"/>
            <a:ext cx="2208212" cy="614363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/>
          <p:nvPr/>
        </p:nvSpPr>
        <p:spPr>
          <a:xfrm rot="10800000">
            <a:off x="-1588" y="0"/>
            <a:ext cx="9155113" cy="365125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6945313" y="247650"/>
            <a:ext cx="2208212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ctr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150" y="1536700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ctrTitle"/>
          </p:nvPr>
        </p:nvSpPr>
        <p:spPr>
          <a:xfrm>
            <a:off x="134938" y="1142365"/>
            <a:ext cx="8990012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1C1B1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Reinforcement Learning for Energy-Aware Lunar Rover Navigation Using Chandrayaan-3 NavCam  Imagery</a:t>
            </a:r>
            <a:endParaRPr lang="en-US" b="1" dirty="0"/>
          </a:p>
        </p:txBody>
      </p:sp>
      <p:sp>
        <p:nvSpPr>
          <p:cNvPr id="104" name="Google Shape;104;p12"/>
          <p:cNvSpPr txBox="1">
            <a:spLocks noGrp="1"/>
          </p:cNvSpPr>
          <p:nvPr>
            <p:ph type="subTitle" idx="1"/>
          </p:nvPr>
        </p:nvSpPr>
        <p:spPr>
          <a:xfrm>
            <a:off x="311150" y="2492375"/>
            <a:ext cx="8582025" cy="338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600" b="1" i="1" dirty="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600" b="1" i="1" dirty="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600" b="1" i="1" dirty="0"/>
              <a:t> Project Proposal Presentation </a:t>
            </a:r>
            <a:endParaRPr dirty="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200" i="1" dirty="0"/>
              <a:t>by</a:t>
            </a:r>
            <a:endParaRPr sz="1200" dirty="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1800" b="1" dirty="0"/>
              <a:t>A ANTO KELVIN PRABHU(2448501)</a:t>
            </a:r>
            <a:endParaRPr sz="1800" dirty="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800" dirty="0"/>
              <a:t>Project  Guide </a:t>
            </a:r>
            <a:endParaRPr sz="1800" dirty="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r>
              <a:rPr lang="en-US" sz="1800" b="1" dirty="0"/>
              <a:t>Dr. </a:t>
            </a:r>
            <a:r>
              <a:rPr lang="en-US" sz="1800" b="1" dirty="0" err="1"/>
              <a:t>Vaidhehi</a:t>
            </a:r>
            <a:r>
              <a:rPr lang="en-US" sz="1800" b="1" dirty="0"/>
              <a:t> </a:t>
            </a:r>
            <a:endParaRPr sz="1800" b="1" dirty="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24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vo Narrow"/>
              <a:buNone/>
            </a:pPr>
            <a:r>
              <a:rPr lang="en-US" sz="1800" dirty="0">
                <a:solidFill>
                  <a:schemeClr val="dk1"/>
                </a:solidFill>
              </a:rPr>
              <a:t>Department of Computer Science</a:t>
            </a:r>
            <a:endParaRPr dirty="0"/>
          </a:p>
          <a:p>
            <a:pPr marL="457200" lvl="0" indent="-3683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</a:pPr>
            <a:r>
              <a:rPr lang="en-US" sz="1800" dirty="0">
                <a:solidFill>
                  <a:schemeClr val="dk1"/>
                </a:solidFill>
              </a:rPr>
              <a:t>CHRIST(Deemed to be University), Bengaluru-29</a:t>
            </a:r>
            <a:endParaRPr dirty="0"/>
          </a:p>
          <a:p>
            <a: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</a:pPr>
            <a:endParaRPr sz="18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</a:pPr>
            <a:endParaRPr dirty="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CF64E77-501F-E4BA-CB04-155A0BCE4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B6B5C8C3-569B-84BE-203F-FF9C8DC831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sz="2800" b="1" dirty="0"/>
            </a:br>
            <a:endParaRPr sz="2800" b="1" dirty="0"/>
          </a:p>
        </p:txBody>
      </p:sp>
      <p:sp>
        <p:nvSpPr>
          <p:cNvPr id="117" name="Google Shape;117;p14">
            <a:extLst>
              <a:ext uri="{FF2B5EF4-FFF2-40B4-BE49-F238E27FC236}">
                <a16:creationId xmlns:a16="http://schemas.microsoft.com/office/drawing/2014/main" id="{2B1ADF3B-AEC0-0F36-9796-AE1448EEEC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020322-9BF9-11EF-49F6-CE749410C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29" y="894358"/>
            <a:ext cx="8359321" cy="584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Reinforcement Learning-Based Navigation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the state-space, action-space, and reward function based on: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 consumption factors.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 complexity and obstacles.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Optimal path planning for safe traversal.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an RL agent (e.g., Deep Q-Networks, PPO, or A3C) to navigate from an initial position to a target location while optimizing energy usage and avoiding hazardous regions.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Simulate various lunar terrain scenarios to evaluate the model's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32BCFA-CCA0-0D1E-A327-C536D8AEC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" y="42123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94D9B-CB15-F1AC-C05A-CBED45233D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03B9B-B591-60C9-84B4-C3A2907D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2691252"/>
            <a:ext cx="8336280" cy="2259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9E6CDB-0471-64E2-3ACF-5E644A5AA665}"/>
              </a:ext>
            </a:extLst>
          </p:cNvPr>
          <p:cNvSpPr txBox="1"/>
          <p:nvPr/>
        </p:nvSpPr>
        <p:spPr>
          <a:xfrm>
            <a:off x="942680" y="791852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223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8AB9D-61E5-8A43-B557-152B3F102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1C365-3E28-C5D4-7F95-2FC12386B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B51D8-F36B-3F56-523B-B4123D24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66" y="2065940"/>
            <a:ext cx="6714172" cy="3337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BBEDB2-D1D8-4BCF-EB10-E78526E37C96}"/>
              </a:ext>
            </a:extLst>
          </p:cNvPr>
          <p:cNvSpPr txBox="1"/>
          <p:nvPr/>
        </p:nvSpPr>
        <p:spPr>
          <a:xfrm>
            <a:off x="942680" y="791852"/>
            <a:ext cx="3742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Terrain Rough detection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0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BD7FB-2BDC-3C3C-39D3-AD971D77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AEFEE-8223-5D82-3DEB-C151D20AA1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D71DE-EA41-0072-7F2F-66C12A9FC675}"/>
              </a:ext>
            </a:extLst>
          </p:cNvPr>
          <p:cNvSpPr txBox="1"/>
          <p:nvPr/>
        </p:nvSpPr>
        <p:spPr>
          <a:xfrm>
            <a:off x="942680" y="791852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Projection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4CDE0-8C32-986D-A27A-72EB9C3E1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385887"/>
            <a:ext cx="75628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0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D972A-EF58-73A0-5A28-6C861055C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FEDB4-AFA2-948E-081B-F2BE5A909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83AC5-FF5F-895B-6946-6E33792DA85B}"/>
              </a:ext>
            </a:extLst>
          </p:cNvPr>
          <p:cNvSpPr txBox="1"/>
          <p:nvPr/>
        </p:nvSpPr>
        <p:spPr>
          <a:xfrm>
            <a:off x="942680" y="791852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Sections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C4406-FDD3-CF13-D451-A1FCA59C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601" y="1414020"/>
            <a:ext cx="4150750" cy="45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91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21199-9B26-FF9B-8353-7F9AB5D8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41A85-BAA8-3E8D-F436-6B10AC968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F2E4A-5EFB-372F-313C-54EFE158DCF7}"/>
              </a:ext>
            </a:extLst>
          </p:cNvPr>
          <p:cNvSpPr txBox="1"/>
          <p:nvPr/>
        </p:nvSpPr>
        <p:spPr>
          <a:xfrm>
            <a:off x="942680" y="791852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Cost Map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BD808-6B18-E4A2-2846-23D289F9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85" y="1685009"/>
            <a:ext cx="7466029" cy="33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1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6713-0A77-014D-B0A5-3416B576E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4964-EF5C-5442-4DEA-775FE33FC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FBA39-C418-9B3C-D60A-CF60EE9B76F6}"/>
              </a:ext>
            </a:extLst>
          </p:cNvPr>
          <p:cNvSpPr txBox="1"/>
          <p:nvPr/>
        </p:nvSpPr>
        <p:spPr>
          <a:xfrm>
            <a:off x="942680" y="791852"/>
            <a:ext cx="374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Cost Map overlaid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9EC67-F539-7B64-21D4-29913B20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" y="2151464"/>
            <a:ext cx="8634953" cy="22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2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CBFE-DDC9-60C4-6048-DDE9A0A4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01383-6D2B-7280-A724-1996F76553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4B5B8-44CC-0DF5-45A5-C1ECDE70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67" y="1039075"/>
            <a:ext cx="4331715" cy="4565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65393-0325-DBD4-C56F-6717103897F9}"/>
              </a:ext>
            </a:extLst>
          </p:cNvPr>
          <p:cNvSpPr txBox="1"/>
          <p:nvPr/>
        </p:nvSpPr>
        <p:spPr>
          <a:xfrm>
            <a:off x="829558" y="577410"/>
            <a:ext cx="7004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Uneven point detection on projected points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30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8DE92-DFF7-104F-5B41-63B6C3122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C6F5F-98D8-B66B-F364-5EE6AA9E6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8820FD-62E9-6E22-B92A-1525FA804A7B}"/>
              </a:ext>
            </a:extLst>
          </p:cNvPr>
          <p:cNvSpPr txBox="1"/>
          <p:nvPr/>
        </p:nvSpPr>
        <p:spPr>
          <a:xfrm>
            <a:off x="829558" y="577410"/>
            <a:ext cx="7004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LBP features detection and edges on projected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C6DD2-0973-BB7A-B228-CFDDD71C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9" y="1884458"/>
            <a:ext cx="8012784" cy="25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7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99770-212F-6A5B-C1E2-0D90BF38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18801-DE2D-A92E-0220-46943BB8BF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5AFDE-53EC-C07A-1358-C9DBD27EABAE}"/>
              </a:ext>
            </a:extLst>
          </p:cNvPr>
          <p:cNvSpPr txBox="1"/>
          <p:nvPr/>
        </p:nvSpPr>
        <p:spPr>
          <a:xfrm>
            <a:off x="829558" y="577410"/>
            <a:ext cx="7004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 Matrix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8BA4C68C-22F9-635A-D2B8-2B493A4BC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8" y="1909362"/>
            <a:ext cx="3597864" cy="303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07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b="1" dirty="0"/>
              <a:t>1.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Introduction</a:t>
            </a:r>
            <a:endParaRPr lang="en-US" sz="2800" b="1"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F163BE-890F-1A68-6257-8E429EC2CD75}"/>
              </a:ext>
            </a:extLst>
          </p:cNvPr>
          <p:cNvSpPr txBox="1"/>
          <p:nvPr/>
        </p:nvSpPr>
        <p:spPr>
          <a:xfrm>
            <a:off x="704802" y="1409700"/>
            <a:ext cx="7767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research proposal focused on advancing lunar terrain analysis through machine learning.</a:t>
            </a:r>
            <a:endParaRPr lang="en-IN" sz="1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A7D2196-B1A5-6072-9D1B-D77B9C3DC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977" y="2163840"/>
            <a:ext cx="6589336" cy="297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Research Domain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Astrophysics &amp; Lunar Topology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Overview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</a:t>
            </a:r>
            <a:r>
              <a:rPr lang="en-US" sz="1600" dirty="0">
                <a:solidFill>
                  <a:srgbClr val="1C1B1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Reinforcement Learning for Energy-Aware Lunar Rover Navigation Using Chandrayaan-3 NavCam  Imagery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 reinforcement learning (RL)-based system using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Chandrayaan-3 NavCam images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improve lunar rover path planning while considering energy efficiency and terrain challenges.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C8BF7-BC27-46D0-401D-AB94C4E9FB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B89D4-05CC-1368-68C3-8AC4B9B0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1" y="978938"/>
            <a:ext cx="4001058" cy="3315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1857F-2794-30D8-A2E3-0BD2464C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52" y="735904"/>
            <a:ext cx="3848637" cy="179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8C3F6B-D418-475E-0A9A-1D201DD5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872" y="2526854"/>
            <a:ext cx="3543795" cy="2543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2AF8A0-90EC-F1BC-65EB-9D69F2552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4" y="4397831"/>
            <a:ext cx="4201111" cy="1657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9E2714-40CE-06AD-5C38-D64F4C8B4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757" y="4694025"/>
            <a:ext cx="3982006" cy="1524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32FD0-4EA3-C021-1738-2A467E9DDE4E}"/>
              </a:ext>
            </a:extLst>
          </p:cNvPr>
          <p:cNvSpPr txBox="1"/>
          <p:nvPr/>
        </p:nvSpPr>
        <p:spPr>
          <a:xfrm>
            <a:off x="844373" y="505071"/>
            <a:ext cx="605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Reference and inspiration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650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8.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3600" dirty="0"/>
              <a:t>Dataset Description</a:t>
            </a:r>
            <a:br>
              <a:rPr lang="en-US" sz="2800" b="1" dirty="0"/>
            </a:br>
            <a:endParaRPr sz="2800" b="1"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04794-2A3A-6D1D-5F3C-8D5EC85DFB7C}"/>
              </a:ext>
            </a:extLst>
          </p:cNvPr>
          <p:cNvSpPr txBox="1"/>
          <p:nvPr/>
        </p:nvSpPr>
        <p:spPr>
          <a:xfrm>
            <a:off x="725864" y="1611984"/>
            <a:ext cx="7013542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Chandrayaan-3 NavCam (Navigation Camera) images captured by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Pragyan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Rover.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colored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of the lunar terrain.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Methods: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Extracted: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Obstacles: Rocks, craters, uneven surfaces.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 Analysis: Steep vs. flat areas for safe navigation.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Cost Estimation: Terrain difficulty impacting rover power consumption.</a:t>
            </a:r>
          </a:p>
        </p:txBody>
      </p:sp>
    </p:spTree>
    <p:extLst>
      <p:ext uri="{BB962C8B-B14F-4D97-AF65-F5344CB8AC3E}">
        <p14:creationId xmlns:p14="http://schemas.microsoft.com/office/powerpoint/2010/main" val="1460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B74302D-05E5-6B42-42A9-9C8E76DF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24ACCE04-6106-7622-3D00-7D6A6BCA5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8.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3600" dirty="0"/>
              <a:t>SDG goals</a:t>
            </a:r>
            <a:br>
              <a:rPr lang="en-US" sz="2800" b="1" dirty="0"/>
            </a:br>
            <a:endParaRPr sz="2800" b="1" dirty="0"/>
          </a:p>
        </p:txBody>
      </p:sp>
      <p:sp>
        <p:nvSpPr>
          <p:cNvPr id="117" name="Google Shape;117;p14">
            <a:extLst>
              <a:ext uri="{FF2B5EF4-FFF2-40B4-BE49-F238E27FC236}">
                <a16:creationId xmlns:a16="http://schemas.microsoft.com/office/drawing/2014/main" id="{48D2141A-F1DC-3526-CBD4-5E44001147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C6F1E7-B61F-470F-21D6-8270882BCF1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10533" y="1740614"/>
            <a:ext cx="786195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SDG 9 – Industry, Innovation, and Infrastructure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autonomous lunar exploration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contribute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technological innovation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infrastructure development for future space 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SDG 13 – Climate Action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robotic navigation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the Moon can support future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sustainable space exploration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reducing the need for excessive resources and optimizing energy consumption.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SDG 17 – Partnerships for the Goals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Collaboration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academic institutions, space agencies, and AI researchers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fosters global partnerships in space research and exploration.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621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DE15F02-9D67-EE29-A75D-A19A540C1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8AFB4B3B-1F07-02EF-6F33-F981FBF964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8.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dirty="0"/>
              <a:t>References</a:t>
            </a:r>
            <a:br>
              <a:rPr lang="en-US" sz="2800" b="1" dirty="0"/>
            </a:br>
            <a:endParaRPr sz="2800" b="1" dirty="0"/>
          </a:p>
        </p:txBody>
      </p:sp>
      <p:sp>
        <p:nvSpPr>
          <p:cNvPr id="116" name="Google Shape;116;p14">
            <a:extLst>
              <a:ext uri="{FF2B5EF4-FFF2-40B4-BE49-F238E27FC236}">
                <a16:creationId xmlns:a16="http://schemas.microsoft.com/office/drawing/2014/main" id="{22A45414-E9CE-3A33-3A3F-3BB1306E62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536700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b="1" dirty="0"/>
              <a:t>Key </a:t>
            </a:r>
            <a:r>
              <a:rPr lang="en-IN" sz="1800" b="1" dirty="0" err="1"/>
              <a:t>References</a:t>
            </a:r>
            <a:r>
              <a:rPr lang="en-IN" sz="1800" dirty="0" err="1"/>
              <a:t>:Gagnon</a:t>
            </a:r>
            <a:r>
              <a:rPr lang="en-IN" sz="1800" dirty="0"/>
              <a:t>, J. E., Fryer, B. J., &amp; Weis, D. (2006). Lunar Surface Composition Analysis Using LIBS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Zhao, Y., &amp; Johnson, S. (2018). Thermal Mapping Techniques in Astrophysics.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Kumar, R., &amp; Gupta, P. (2022). Machine Learning Approaches for Lunar Geology.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ISRO Documentation on Chandrayaan-3.</a:t>
            </a:r>
          </a:p>
          <a:p>
            <a:pPr marL="88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endParaRPr sz="1800" dirty="0"/>
          </a:p>
        </p:txBody>
      </p:sp>
      <p:sp>
        <p:nvSpPr>
          <p:cNvPr id="117" name="Google Shape;117;p14">
            <a:extLst>
              <a:ext uri="{FF2B5EF4-FFF2-40B4-BE49-F238E27FC236}">
                <a16:creationId xmlns:a16="http://schemas.microsoft.com/office/drawing/2014/main" id="{DFF48C1A-D798-6CD2-B798-6B038A2F46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85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2.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3600" dirty="0"/>
              <a:t>Chandrayaan-3 Mission &amp; NavCam</a:t>
            </a:r>
            <a:br>
              <a:rPr lang="en-IN" sz="3600" b="1" dirty="0"/>
            </a:br>
            <a:br>
              <a:rPr lang="en-US" sz="4800" b="1" dirty="0"/>
            </a:br>
            <a:endParaRPr sz="2800" b="1"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F96A4-F846-15E7-860C-181BBCF1B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45659" y="1556047"/>
            <a:ext cx="828719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Chandrayaan-3 successfully landed on the Moon Surface.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Rover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Pragyan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equipped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Navigation Cameras (NavCam)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obstacle detection and path planning.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NavCam provides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high-resolution images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allow for terrain analysis and path optimization. </a:t>
            </a:r>
          </a:p>
        </p:txBody>
      </p:sp>
    </p:spTree>
    <p:extLst>
      <p:ext uri="{BB962C8B-B14F-4D97-AF65-F5344CB8AC3E}">
        <p14:creationId xmlns:p14="http://schemas.microsoft.com/office/powerpoint/2010/main" val="358486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3.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800" b="1" dirty="0"/>
              <a:t>Existing Research</a:t>
            </a:r>
            <a:br>
              <a:rPr lang="en-IN" sz="3600" b="1" dirty="0"/>
            </a:br>
            <a:endParaRPr sz="2800" b="1"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C84B5-A327-90E2-6731-8ECB731E8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3987" y="1846469"/>
            <a:ext cx="713602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Rule-based Path Planning: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Fixed waypoint navigation with minimal adaptability.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Elevation Models (DEMs):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for terrain modeling but lacks real-time adaptability.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Photogrammetry &amp; Structure from Motion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SfM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 2D images into elevation models.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Approaches: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Mostly simulation-based with limited real data integration. </a:t>
            </a:r>
          </a:p>
        </p:txBody>
      </p:sp>
    </p:spTree>
    <p:extLst>
      <p:ext uri="{BB962C8B-B14F-4D97-AF65-F5344CB8AC3E}">
        <p14:creationId xmlns:p14="http://schemas.microsoft.com/office/powerpoint/2010/main" val="262597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4.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800" b="1" dirty="0"/>
              <a:t>Research Gap</a:t>
            </a:r>
            <a:br>
              <a:rPr lang="en-IN" sz="3600" b="1" dirty="0"/>
            </a:br>
            <a:endParaRPr sz="2800" b="1" dirty="0"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311150" y="1536700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400"/>
              <a:t>.</a:t>
            </a:r>
            <a:endParaRPr sz="2200"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3E7C8-3639-1469-D119-2BF024866937}"/>
              </a:ext>
            </a:extLst>
          </p:cNvPr>
          <p:cNvSpPr txBox="1"/>
          <p:nvPr/>
        </p:nvSpPr>
        <p:spPr>
          <a:xfrm>
            <a:off x="820444" y="1577200"/>
            <a:ext cx="7652044" cy="3690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Static path planning</a:t>
            </a:r>
            <a:r>
              <a:rPr lang="en-US" sz="2000" dirty="0"/>
              <a:t> may not adapt to new obstacles.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Energy inefficiency</a:t>
            </a:r>
            <a:r>
              <a:rPr lang="en-US" sz="2000" dirty="0"/>
              <a:t> due to unnecessary deviations.</a:t>
            </a:r>
            <a:br>
              <a:rPr lang="en-US" sz="2000" dirty="0"/>
            </a:br>
            <a:r>
              <a:rPr lang="en-US" sz="2000" b="1" dirty="0"/>
              <a:t>Lack of real-world reinforcement learning integration</a:t>
            </a:r>
            <a:r>
              <a:rPr lang="en-US" sz="2000" dirty="0"/>
              <a:t> in lunar terrain.</a:t>
            </a:r>
            <a:br>
              <a:rPr lang="en-US" sz="2000" dirty="0"/>
            </a:br>
            <a:r>
              <a:rPr lang="en-US" sz="2000" b="1" dirty="0"/>
              <a:t>No direct utilization of Chandrayaan-3 NavCam data</a:t>
            </a:r>
            <a:r>
              <a:rPr lang="en-US" sz="2000" dirty="0"/>
              <a:t> for RL-based navigation.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8601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5.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800" b="1" dirty="0"/>
              <a:t>Research Problem Statement &amp; Objectives</a:t>
            </a:r>
            <a:br>
              <a:rPr lang="en-IN" sz="3600" dirty="0"/>
            </a:br>
            <a:endParaRPr sz="2800" b="1" dirty="0"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311150" y="1536700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endParaRPr sz="2200"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CBAC84-2DCA-DD59-D104-9E45A34A1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10" y="2478623"/>
            <a:ext cx="863495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/>
              <a:t>Research Problem</a:t>
            </a:r>
          </a:p>
          <a:p>
            <a:pPr algn="just"/>
            <a:endParaRPr lang="en-US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Need for AI/ML-based automation to extract meaningful insights from </a:t>
            </a:r>
            <a:r>
              <a:rPr lang="en-US" sz="2400" dirty="0" err="1"/>
              <a:t>NavCam</a:t>
            </a:r>
            <a:r>
              <a:rPr lang="en-US" sz="2400" dirty="0"/>
              <a:t> imagery.</a:t>
            </a:r>
          </a:p>
          <a:p>
            <a:pPr algn="just"/>
            <a:endParaRPr lang="en-US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Efficient path planning on lunar terrain requires optimization considering energy consumption and navigation constraints.</a:t>
            </a:r>
          </a:p>
        </p:txBody>
      </p:sp>
    </p:spTree>
    <p:extLst>
      <p:ext uri="{BB962C8B-B14F-4D97-AF65-F5344CB8AC3E}">
        <p14:creationId xmlns:p14="http://schemas.microsoft.com/office/powerpoint/2010/main" val="312851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311150" y="1536700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400" dirty="0"/>
              <a:t>.</a:t>
            </a:r>
            <a:endParaRPr sz="2200"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46A95F-97E0-D717-2409-A4184A8D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6. Research Objectives</a:t>
            </a:r>
            <a:br>
              <a:rPr lang="en-US" sz="1800" b="1" dirty="0"/>
            </a:br>
            <a:br>
              <a:rPr lang="en-US" sz="1600" b="1" dirty="0"/>
            </a:br>
            <a:r>
              <a:rPr lang="en-US" sz="2000" b="1" dirty="0"/>
              <a:t>Primary Goal:</a:t>
            </a:r>
            <a:r>
              <a:rPr lang="en-US" sz="2000" dirty="0"/>
              <a:t> Develop a </a:t>
            </a:r>
            <a:r>
              <a:rPr lang="en-US" sz="2000" b="1" dirty="0"/>
              <a:t>Reinforcement Learning (RL)-based navigation system</a:t>
            </a:r>
            <a:r>
              <a:rPr lang="en-US" sz="2000" dirty="0"/>
              <a:t> that optimizes rover path planning using Chandrayaan-3 NavCam data.</a:t>
            </a:r>
            <a:br>
              <a:rPr lang="en-US" sz="2000" dirty="0"/>
            </a:br>
            <a:r>
              <a:rPr lang="en-US" sz="2000" b="1" dirty="0"/>
              <a:t>Specific </a:t>
            </a:r>
            <a:r>
              <a:rPr lang="en-US" sz="2000" b="1" dirty="0" err="1"/>
              <a:t>Objectives:Integrate</a:t>
            </a:r>
            <a:r>
              <a:rPr lang="en-US" sz="2000" b="1" dirty="0"/>
              <a:t> real lunar imagery</a:t>
            </a:r>
            <a:r>
              <a:rPr lang="en-US" sz="2000" dirty="0"/>
              <a:t> into reinforcement learning models.</a:t>
            </a:r>
            <a:br>
              <a:rPr lang="en-US" sz="2000" dirty="0"/>
            </a:br>
            <a:r>
              <a:rPr lang="en-US" sz="2000" b="1" dirty="0"/>
              <a:t>Create a cost-based terrain model</a:t>
            </a:r>
            <a:r>
              <a:rPr lang="en-US" sz="2000" dirty="0"/>
              <a:t> for safe and energy-efficient movement.</a:t>
            </a:r>
            <a:br>
              <a:rPr lang="en-US" sz="2000" dirty="0"/>
            </a:br>
            <a:r>
              <a:rPr lang="en-US" sz="2000" b="1" dirty="0"/>
              <a:t>Train an RL agent</a:t>
            </a:r>
            <a:r>
              <a:rPr lang="en-US" sz="2000" dirty="0"/>
              <a:t> (Q-learning or Deep Q-Network) to learn optimal paths.</a:t>
            </a:r>
            <a:br>
              <a:rPr lang="en-US" sz="2000" dirty="0"/>
            </a:br>
            <a:r>
              <a:rPr lang="en-US" sz="2000" b="1" dirty="0"/>
              <a:t>Compare RL-based navigation</a:t>
            </a:r>
            <a:r>
              <a:rPr lang="en-US" sz="2000" dirty="0"/>
              <a:t> with traditional rule-based methods.</a:t>
            </a:r>
            <a:br>
              <a:rPr lang="en-US" sz="2000" dirty="0"/>
            </a:br>
            <a:r>
              <a:rPr lang="en-US" sz="2000" b="1" dirty="0"/>
              <a:t>Validate energy consumption</a:t>
            </a:r>
            <a:r>
              <a:rPr lang="en-US" sz="2000" dirty="0"/>
              <a:t> and path efficiency improvements.</a:t>
            </a:r>
            <a:br>
              <a:rPr lang="en-US" sz="2000" dirty="0"/>
            </a:br>
            <a:br>
              <a:rPr lang="en-US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82785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7.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800" b="1" dirty="0"/>
              <a:t>Methodology &amp; Approach</a:t>
            </a:r>
            <a:br>
              <a:rPr lang="en-IN" sz="3600" dirty="0"/>
            </a:br>
            <a:br>
              <a:rPr lang="en-US" sz="2800" b="1" dirty="0"/>
            </a:br>
            <a:endParaRPr sz="2800" b="1" dirty="0"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311150" y="1536700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400" dirty="0"/>
              <a:t>.</a:t>
            </a:r>
            <a:endParaRPr sz="2200" dirty="0"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DE0C9B-B10A-99A4-CDBE-AA499B38D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59" y="2090698"/>
            <a:ext cx="749148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b="1" dirty="0"/>
              <a:t>1.Data Acquisition &amp; Preprocessing</a:t>
            </a:r>
          </a:p>
          <a:p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Utilize Chandrayaan-3 </a:t>
            </a:r>
            <a:r>
              <a:rPr lang="en-IN" sz="2400" dirty="0" err="1"/>
              <a:t>NavCam</a:t>
            </a:r>
            <a:r>
              <a:rPr lang="en-IN" sz="2400" dirty="0"/>
              <a:t> images as the primary dataset.</a:t>
            </a:r>
          </a:p>
          <a:p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Apply image preprocessing techniques such as noise reduction, grayscale conversion, and contrast enhancement.</a:t>
            </a:r>
          </a:p>
        </p:txBody>
      </p:sp>
    </p:spTree>
    <p:extLst>
      <p:ext uri="{BB962C8B-B14F-4D97-AF65-F5344CB8AC3E}">
        <p14:creationId xmlns:p14="http://schemas.microsoft.com/office/powerpoint/2010/main" val="31268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A9B255C-B30E-C32A-87D6-DD4BF923D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4C80765F-5F1F-A2D7-E878-3F0631D81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593725"/>
            <a:ext cx="852170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en-US" sz="2800" b="1" dirty="0"/>
            </a:br>
            <a:endParaRPr sz="2800" b="1" dirty="0"/>
          </a:p>
        </p:txBody>
      </p:sp>
      <p:sp>
        <p:nvSpPr>
          <p:cNvPr id="116" name="Google Shape;116;p14">
            <a:extLst>
              <a:ext uri="{FF2B5EF4-FFF2-40B4-BE49-F238E27FC236}">
                <a16:creationId xmlns:a16="http://schemas.microsoft.com/office/drawing/2014/main" id="{346B49A4-7DF8-D20C-3416-411800824A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975519"/>
            <a:ext cx="85217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sz="2800" b="1" dirty="0"/>
              <a:t>2. Grid-Based Surface Analysis</a:t>
            </a:r>
          </a:p>
          <a:p>
            <a:pPr marL="88900" indent="0">
              <a:buNone/>
            </a:pPr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Divide the terrain into structured grids (e.g., 4×4 or 8×8 cells).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Extract local features such as elevation, slope, roughness, and surface composition.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Assign energy cost and reward values based on terrain difficulty and traversal efficiency.</a:t>
            </a:r>
          </a:p>
          <a:p>
            <a:pPr marL="889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endParaRPr sz="2000" dirty="0"/>
          </a:p>
        </p:txBody>
      </p:sp>
      <p:sp>
        <p:nvSpPr>
          <p:cNvPr id="117" name="Google Shape;117;p14">
            <a:extLst>
              <a:ext uri="{FF2B5EF4-FFF2-40B4-BE49-F238E27FC236}">
                <a16:creationId xmlns:a16="http://schemas.microsoft.com/office/drawing/2014/main" id="{B4BE1532-F46E-D5E3-A5A7-18F763387C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88" y="6218238"/>
            <a:ext cx="5492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2027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851</Words>
  <Application>Microsoft Office PowerPoint</Application>
  <PresentationFormat>On-screen Show (4:3)</PresentationFormat>
  <Paragraphs>113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Times New Roman</vt:lpstr>
      <vt:lpstr>Arial</vt:lpstr>
      <vt:lpstr>Archivo Narrow</vt:lpstr>
      <vt:lpstr>Georgia</vt:lpstr>
      <vt:lpstr>Simple Light</vt:lpstr>
      <vt:lpstr>Reinforcement Learning for Energy-Aware Lunar Rover Navigation Using Chandrayaan-3 NavCam  Imagery</vt:lpstr>
      <vt:lpstr>1. Introduction</vt:lpstr>
      <vt:lpstr>2. Chandrayaan-3 Mission &amp; NavCam  </vt:lpstr>
      <vt:lpstr>3. Existing Research </vt:lpstr>
      <vt:lpstr>4. Research Gap </vt:lpstr>
      <vt:lpstr>5. Research Problem Statement &amp; Objectives </vt:lpstr>
      <vt:lpstr>6. Research Objectives  Primary Goal: Develop a Reinforcement Learning (RL)-based navigation system that optimizes rover path planning using Chandrayaan-3 NavCam data. Specific Objectives:Integrate real lunar imagery into reinforcement learning models. Create a cost-based terrain model for safe and energy-efficient movement. Train an RL agent (Q-learning or Deep Q-Network) to learn optimal paths. Compare RL-based navigation with traditional rule-based methods. Validate energy consumption and path efficiency improvements.  </vt:lpstr>
      <vt:lpstr>7. Methodology &amp; Approach 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Dataset Description </vt:lpstr>
      <vt:lpstr>8. SDG goals </vt:lpstr>
      <vt:lpstr>8. 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Kelvin</dc:creator>
  <cp:lastModifiedBy>ANTO KELVIN</cp:lastModifiedBy>
  <cp:revision>14</cp:revision>
  <dcterms:modified xsi:type="dcterms:W3CDTF">2025-03-27T06:03:22Z</dcterms:modified>
</cp:coreProperties>
</file>